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2" d="100"/>
          <a:sy n="122" d="100"/>
        </p:scale>
        <p:origin x="-512" y="-11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695835097"/>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http://ic.galegroup.com/ic/uhic/ReferenceDetailsPage/ReferenceDetailsWindow?failOverType=&amp;query=&amp;prodId=UHIC&amp;windowstate=normal&amp;contentModules=&amp;mode=view&amp;displayGroupName=Reference&amp;limiter=&amp;u=mlin_m_wayhs&amp;currPage=&amp;disableHighlighting=false&amp;displayGroups=&amp;sortBy=&amp;source=&amp;search_within_results=&amp;p=UHIC:WHIC&amp;action=e&amp;catId=&amp;activityType=&amp;scanId=&amp;documentId=GALE%7CBT2310006987"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u="sng">
                <a:solidFill>
                  <a:schemeClr val="hlink"/>
                </a:solidFill>
                <a:hlinkClick r:id="rId3"/>
              </a:rPr>
              <a:t>link</a:t>
            </a:r>
          </a:p>
          <a:p>
            <a:endParaRPr lang="en" u="sng">
              <a:solidFill>
                <a:schemeClr val="hlink"/>
              </a:solidFill>
              <a:hlinkClick r:id="rId3"/>
            </a:endParaRPr>
          </a:p>
          <a:p>
            <a:pPr>
              <a:buNone/>
            </a:pPr>
            <a:r>
              <a:rPr lang="en"/>
              <a:t>Helped initiate campaign to establish Yosemite National Park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4724400" y="0"/>
            <a:ext cx="3012140" cy="5140547"/>
          </a:xfrm>
          <a:custGeom>
            <a:avLst/>
            <a:gdLst/>
            <a:ahLst/>
            <a:cxnLst/>
            <a:rect l="0" t="0" r="0" b="0"/>
            <a:pathLst>
              <a:path w="3012141" h="6854064" extrusionOk="0">
                <a:moveTo>
                  <a:pt x="2623817" y="0"/>
                </a:moveTo>
                <a:lnTo>
                  <a:pt x="2791741" y="608783"/>
                </a:lnTo>
                <a:lnTo>
                  <a:pt x="1826176" y="1301537"/>
                </a:lnTo>
                <a:lnTo>
                  <a:pt x="2130539" y="2466623"/>
                </a:lnTo>
                <a:lnTo>
                  <a:pt x="1175470" y="3190866"/>
                </a:lnTo>
                <a:lnTo>
                  <a:pt x="1469337" y="4355952"/>
                </a:lnTo>
                <a:lnTo>
                  <a:pt x="493277" y="5080194"/>
                </a:lnTo>
                <a:lnTo>
                  <a:pt x="808135" y="6255776"/>
                </a:lnTo>
                <a:lnTo>
                  <a:pt x="0" y="6854064"/>
                </a:lnTo>
                <a:lnTo>
                  <a:pt x="388325" y="6854064"/>
                </a:lnTo>
                <a:lnTo>
                  <a:pt x="1007545" y="6308258"/>
                </a:lnTo>
                <a:lnTo>
                  <a:pt x="713678" y="5122179"/>
                </a:lnTo>
                <a:lnTo>
                  <a:pt x="1679242" y="4408433"/>
                </a:lnTo>
                <a:lnTo>
                  <a:pt x="1364384" y="3232851"/>
                </a:lnTo>
                <a:lnTo>
                  <a:pt x="2361435" y="2498112"/>
                </a:lnTo>
                <a:lnTo>
                  <a:pt x="2015091" y="1343522"/>
                </a:lnTo>
                <a:lnTo>
                  <a:pt x="3012141" y="608783"/>
                </a:lnTo>
                <a:lnTo>
                  <a:pt x="2833722" y="0"/>
                </a:lnTo>
              </a:path>
            </a:pathLst>
          </a:custGeom>
          <a:solidFill>
            <a:schemeClr val="dk1"/>
          </a:solidFill>
          <a:ln>
            <a:noFill/>
          </a:ln>
        </p:spPr>
        <p:txBody>
          <a:bodyPr lIns="91425" tIns="45700" rIns="91425" bIns="45700" anchor="ctr" anchorCtr="0">
            <a:noAutofit/>
          </a:bodyPr>
          <a:lstStyle/>
          <a:p>
            <a:endParaRPr/>
          </a:p>
        </p:txBody>
      </p:sp>
      <p:grpSp>
        <p:nvGrpSpPr>
          <p:cNvPr id="10" name="Shape 10"/>
          <p:cNvGrpSpPr/>
          <p:nvPr/>
        </p:nvGrpSpPr>
        <p:grpSpPr>
          <a:xfrm>
            <a:off x="4571999" y="0"/>
            <a:ext cx="4546600" cy="5143499"/>
            <a:chOff x="1447" y="0"/>
            <a:chExt cx="2863" cy="4319"/>
          </a:xfrm>
        </p:grpSpPr>
        <p:sp>
          <p:nvSpPr>
            <p:cNvPr id="11" name="Shape 11"/>
            <p:cNvSpPr/>
            <p:nvPr/>
          </p:nvSpPr>
          <p:spPr>
            <a:xfrm>
              <a:off x="1447" y="0"/>
              <a:ext cx="1885" cy="4319"/>
            </a:xfrm>
            <a:custGeom>
              <a:avLst/>
              <a:gdLst/>
              <a:ahLst/>
              <a:cxnLst/>
              <a:rect l="0" t="0" r="0" b="0"/>
              <a:pathLst>
                <a:path w="1886" h="4320" extrusionOk="0">
                  <a:moveTo>
                    <a:pt x="1719" y="0"/>
                  </a:moveTo>
                  <a:lnTo>
                    <a:pt x="1813" y="357"/>
                  </a:lnTo>
                  <a:lnTo>
                    <a:pt x="1194" y="805"/>
                  </a:lnTo>
                  <a:lnTo>
                    <a:pt x="1393" y="1544"/>
                  </a:lnTo>
                  <a:lnTo>
                    <a:pt x="777" y="1991"/>
                  </a:lnTo>
                  <a:lnTo>
                    <a:pt x="972" y="2734"/>
                  </a:lnTo>
                  <a:lnTo>
                    <a:pt x="355" y="3178"/>
                  </a:lnTo>
                  <a:lnTo>
                    <a:pt x="554" y="3921"/>
                  </a:lnTo>
                  <a:lnTo>
                    <a:pt x="0" y="4320"/>
                  </a:lnTo>
                  <a:lnTo>
                    <a:pt x="109" y="4320"/>
                  </a:lnTo>
                  <a:lnTo>
                    <a:pt x="623" y="3948"/>
                  </a:lnTo>
                  <a:lnTo>
                    <a:pt x="430" y="3205"/>
                  </a:lnTo>
                  <a:lnTo>
                    <a:pt x="1045" y="2761"/>
                  </a:lnTo>
                  <a:lnTo>
                    <a:pt x="850" y="2018"/>
                  </a:lnTo>
                  <a:lnTo>
                    <a:pt x="1468" y="1572"/>
                  </a:lnTo>
                  <a:lnTo>
                    <a:pt x="1271" y="830"/>
                  </a:lnTo>
                  <a:lnTo>
                    <a:pt x="1886" y="386"/>
                  </a:lnTo>
                  <a:lnTo>
                    <a:pt x="1788" y="0"/>
                  </a:lnTo>
                  <a:lnTo>
                    <a:pt x="1719" y="0"/>
                  </a:lnTo>
                  <a:close/>
                </a:path>
              </a:pathLst>
            </a:custGeom>
            <a:solidFill>
              <a:srgbClr val="A64129"/>
            </a:solidFill>
            <a:ln>
              <a:noFill/>
            </a:ln>
          </p:spPr>
          <p:txBody>
            <a:bodyPr lIns="91425" tIns="45700" rIns="91425" bIns="45700" anchor="t" anchorCtr="0">
              <a:noAutofit/>
            </a:bodyPr>
            <a:lstStyle/>
            <a:p>
              <a:endParaRPr/>
            </a:p>
          </p:txBody>
        </p:sp>
        <p:sp>
          <p:nvSpPr>
            <p:cNvPr id="12" name="Shape 12"/>
            <p:cNvSpPr/>
            <p:nvPr/>
          </p:nvSpPr>
          <p:spPr>
            <a:xfrm>
              <a:off x="1559" y="0"/>
              <a:ext cx="1978" cy="4319"/>
            </a:xfrm>
            <a:custGeom>
              <a:avLst/>
              <a:gdLst/>
              <a:ahLst/>
              <a:cxnLst/>
              <a:rect l="0" t="0" r="0" b="0"/>
              <a:pathLst>
                <a:path w="1979" h="4320" extrusionOk="0">
                  <a:moveTo>
                    <a:pt x="1673" y="0"/>
                  </a:moveTo>
                  <a:lnTo>
                    <a:pt x="1777" y="382"/>
                  </a:lnTo>
                  <a:lnTo>
                    <a:pt x="1160" y="830"/>
                  </a:lnTo>
                  <a:lnTo>
                    <a:pt x="1357" y="1570"/>
                  </a:lnTo>
                  <a:lnTo>
                    <a:pt x="743" y="2016"/>
                  </a:lnTo>
                  <a:lnTo>
                    <a:pt x="936" y="2759"/>
                  </a:lnTo>
                  <a:lnTo>
                    <a:pt x="319" y="3204"/>
                  </a:lnTo>
                  <a:lnTo>
                    <a:pt x="517" y="3947"/>
                  </a:lnTo>
                  <a:lnTo>
                    <a:pt x="0" y="4320"/>
                  </a:lnTo>
                  <a:lnTo>
                    <a:pt x="304" y="4320"/>
                  </a:lnTo>
                  <a:lnTo>
                    <a:pt x="717" y="4025"/>
                  </a:lnTo>
                  <a:lnTo>
                    <a:pt x="521" y="3280"/>
                  </a:lnTo>
                  <a:lnTo>
                    <a:pt x="1136" y="2836"/>
                  </a:lnTo>
                  <a:lnTo>
                    <a:pt x="941" y="2093"/>
                  </a:lnTo>
                  <a:lnTo>
                    <a:pt x="1559" y="1648"/>
                  </a:lnTo>
                  <a:lnTo>
                    <a:pt x="1362" y="905"/>
                  </a:lnTo>
                  <a:lnTo>
                    <a:pt x="1979" y="461"/>
                  </a:lnTo>
                  <a:lnTo>
                    <a:pt x="1859" y="0"/>
                  </a:lnTo>
                  <a:lnTo>
                    <a:pt x="1673" y="0"/>
                  </a:lnTo>
                  <a:close/>
                </a:path>
              </a:pathLst>
            </a:custGeom>
            <a:solidFill>
              <a:srgbClr val="384452"/>
            </a:solidFill>
            <a:ln>
              <a:noFill/>
            </a:ln>
          </p:spPr>
          <p:txBody>
            <a:bodyPr lIns="91425" tIns="45700" rIns="91425" bIns="45700" anchor="t" anchorCtr="0">
              <a:noAutofit/>
            </a:bodyPr>
            <a:lstStyle/>
            <a:p>
              <a:endParaRPr/>
            </a:p>
          </p:txBody>
        </p:sp>
        <p:sp>
          <p:nvSpPr>
            <p:cNvPr id="13" name="Shape 13"/>
            <p:cNvSpPr/>
            <p:nvPr/>
          </p:nvSpPr>
          <p:spPr>
            <a:xfrm>
              <a:off x="2090" y="0"/>
              <a:ext cx="1805" cy="4319"/>
            </a:xfrm>
            <a:custGeom>
              <a:avLst/>
              <a:gdLst/>
              <a:ahLst/>
              <a:cxnLst/>
              <a:rect l="0" t="0" r="0" b="0"/>
              <a:pathLst>
                <a:path w="1806" h="4320" extrusionOk="0">
                  <a:moveTo>
                    <a:pt x="1462" y="0"/>
                  </a:moveTo>
                  <a:lnTo>
                    <a:pt x="1604" y="510"/>
                  </a:lnTo>
                  <a:lnTo>
                    <a:pt x="987" y="958"/>
                  </a:lnTo>
                  <a:lnTo>
                    <a:pt x="1183" y="1696"/>
                  </a:lnTo>
                  <a:lnTo>
                    <a:pt x="570" y="2142"/>
                  </a:lnTo>
                  <a:lnTo>
                    <a:pt x="764" y="2885"/>
                  </a:lnTo>
                  <a:lnTo>
                    <a:pt x="147" y="3329"/>
                  </a:lnTo>
                  <a:lnTo>
                    <a:pt x="344" y="4072"/>
                  </a:lnTo>
                  <a:lnTo>
                    <a:pt x="0" y="4320"/>
                  </a:lnTo>
                  <a:lnTo>
                    <a:pt x="304" y="4320"/>
                  </a:lnTo>
                  <a:lnTo>
                    <a:pt x="544" y="4151"/>
                  </a:lnTo>
                  <a:lnTo>
                    <a:pt x="349" y="3406"/>
                  </a:lnTo>
                  <a:lnTo>
                    <a:pt x="965" y="2961"/>
                  </a:lnTo>
                  <a:lnTo>
                    <a:pt x="768" y="2220"/>
                  </a:lnTo>
                  <a:lnTo>
                    <a:pt x="1385" y="1776"/>
                  </a:lnTo>
                  <a:lnTo>
                    <a:pt x="1189" y="1031"/>
                  </a:lnTo>
                  <a:lnTo>
                    <a:pt x="1806" y="586"/>
                  </a:lnTo>
                  <a:lnTo>
                    <a:pt x="1647" y="0"/>
                  </a:lnTo>
                  <a:lnTo>
                    <a:pt x="1462" y="0"/>
                  </a:lnTo>
                  <a:close/>
                </a:path>
              </a:pathLst>
            </a:custGeom>
            <a:solidFill>
              <a:srgbClr val="F68C1F"/>
            </a:solidFill>
            <a:ln>
              <a:noFill/>
            </a:ln>
          </p:spPr>
          <p:txBody>
            <a:bodyPr lIns="91425" tIns="45700" rIns="91425" bIns="45700" anchor="t" anchorCtr="0">
              <a:noAutofit/>
            </a:bodyPr>
            <a:lstStyle/>
            <a:p>
              <a:endParaRPr/>
            </a:p>
          </p:txBody>
        </p:sp>
        <p:sp>
          <p:nvSpPr>
            <p:cNvPr id="14" name="Shape 14"/>
            <p:cNvSpPr/>
            <p:nvPr/>
          </p:nvSpPr>
          <p:spPr>
            <a:xfrm>
              <a:off x="2463" y="0"/>
              <a:ext cx="1847" cy="4319"/>
            </a:xfrm>
            <a:custGeom>
              <a:avLst/>
              <a:gdLst/>
              <a:ahLst/>
              <a:cxnLst/>
              <a:rect l="0" t="0" r="0" b="0"/>
              <a:pathLst>
                <a:path w="1848" h="4320" extrusionOk="0">
                  <a:moveTo>
                    <a:pt x="1311" y="0"/>
                  </a:moveTo>
                  <a:lnTo>
                    <a:pt x="1475" y="606"/>
                  </a:lnTo>
                  <a:lnTo>
                    <a:pt x="856" y="1055"/>
                  </a:lnTo>
                  <a:lnTo>
                    <a:pt x="1054" y="1794"/>
                  </a:lnTo>
                  <a:lnTo>
                    <a:pt x="439" y="2240"/>
                  </a:lnTo>
                  <a:lnTo>
                    <a:pt x="634" y="2981"/>
                  </a:lnTo>
                  <a:lnTo>
                    <a:pt x="16" y="3428"/>
                  </a:lnTo>
                  <a:lnTo>
                    <a:pt x="215" y="4169"/>
                  </a:lnTo>
                  <a:lnTo>
                    <a:pt x="0" y="4320"/>
                  </a:lnTo>
                  <a:lnTo>
                    <a:pt x="570" y="4320"/>
                  </a:lnTo>
                  <a:lnTo>
                    <a:pt x="584" y="4304"/>
                  </a:lnTo>
                  <a:lnTo>
                    <a:pt x="391" y="3570"/>
                  </a:lnTo>
                  <a:lnTo>
                    <a:pt x="1005" y="3118"/>
                  </a:lnTo>
                  <a:lnTo>
                    <a:pt x="810" y="2380"/>
                  </a:lnTo>
                  <a:lnTo>
                    <a:pt x="1422" y="1936"/>
                  </a:lnTo>
                  <a:lnTo>
                    <a:pt x="1229" y="1193"/>
                  </a:lnTo>
                  <a:lnTo>
                    <a:pt x="1848" y="743"/>
                  </a:lnTo>
                  <a:lnTo>
                    <a:pt x="1650" y="0"/>
                  </a:lnTo>
                  <a:lnTo>
                    <a:pt x="1311" y="0"/>
                  </a:lnTo>
                  <a:close/>
                </a:path>
              </a:pathLst>
            </a:custGeom>
            <a:solidFill>
              <a:srgbClr val="A4BDC0"/>
            </a:solidFill>
            <a:ln>
              <a:noFill/>
            </a:ln>
          </p:spPr>
          <p:txBody>
            <a:bodyPr lIns="91425" tIns="45700" rIns="91425" bIns="45700" anchor="t" anchorCtr="0">
              <a:noAutofit/>
            </a:bodyPr>
            <a:lstStyle/>
            <a:p>
              <a:endParaRPr/>
            </a:p>
          </p:txBody>
        </p:sp>
      </p:grpSp>
      <p:sp>
        <p:nvSpPr>
          <p:cNvPr id="15" name="Shape 15"/>
          <p:cNvSpPr txBox="1">
            <a:spLocks noGrp="1"/>
          </p:cNvSpPr>
          <p:nvPr>
            <p:ph type="ctrTitle"/>
          </p:nvPr>
        </p:nvSpPr>
        <p:spPr>
          <a:xfrm>
            <a:off x="685800" y="746438"/>
            <a:ext cx="5258700" cy="1158600"/>
          </a:xfrm>
          <a:prstGeom prst="rect">
            <a:avLst/>
          </a:prstGeom>
        </p:spPr>
        <p:txBody>
          <a:bodyPr lIns="91425" tIns="91425" rIns="91425" bIns="91425" anchor="b" anchorCtr="0"/>
          <a:lstStyle>
            <a:lvl1pPr indent="304800">
              <a:buSzPct val="100000"/>
              <a:defRPr sz="4800"/>
            </a:lvl1pPr>
            <a:lvl2pPr indent="304800">
              <a:buSzPct val="100000"/>
              <a:defRPr sz="4800"/>
            </a:lvl2pPr>
            <a:lvl3pPr indent="304800">
              <a:buSzPct val="100000"/>
              <a:defRPr sz="4800"/>
            </a:lvl3pPr>
            <a:lvl4pPr indent="304800">
              <a:buSzPct val="100000"/>
              <a:defRPr sz="4800"/>
            </a:lvl4pPr>
            <a:lvl5pPr indent="304800">
              <a:buSzPct val="100000"/>
              <a:defRPr sz="4800"/>
            </a:lvl5pPr>
            <a:lvl6pPr indent="304800">
              <a:buSzPct val="100000"/>
              <a:defRPr sz="4800"/>
            </a:lvl6pPr>
            <a:lvl7pPr indent="304800">
              <a:buSzPct val="100000"/>
              <a:defRPr sz="4800"/>
            </a:lvl7pPr>
            <a:lvl8pPr indent="304800">
              <a:buSzPct val="100000"/>
              <a:defRPr sz="4800"/>
            </a:lvl8pPr>
            <a:lvl9pPr indent="304800">
              <a:buSzPct val="100000"/>
              <a:defRPr sz="4800"/>
            </a:lvl9pPr>
          </a:lstStyle>
          <a:p>
            <a:endParaRPr/>
          </a:p>
        </p:txBody>
      </p:sp>
      <p:sp>
        <p:nvSpPr>
          <p:cNvPr id="16" name="Shape 16"/>
          <p:cNvSpPr txBox="1">
            <a:spLocks noGrp="1"/>
          </p:cNvSpPr>
          <p:nvPr>
            <p:ph type="subTitle" idx="1"/>
          </p:nvPr>
        </p:nvSpPr>
        <p:spPr>
          <a:xfrm>
            <a:off x="685800" y="1986416"/>
            <a:ext cx="5258700" cy="772800"/>
          </a:xfrm>
          <a:prstGeom prst="rect">
            <a:avLst/>
          </a:prstGeom>
        </p:spPr>
        <p:txBody>
          <a:bodyPr lIns="91425" tIns="91425" rIns="91425" bIns="91425" anchor="t" anchorCtr="0"/>
          <a:lstStyle>
            <a:lvl1pPr marL="0">
              <a:spcBef>
                <a:spcPts val="0"/>
              </a:spcBef>
              <a:buNone/>
              <a:defRPr/>
            </a:lvl1pPr>
            <a:lvl2pPr marL="0" indent="190500">
              <a:spcBef>
                <a:spcPts val="0"/>
              </a:spcBef>
              <a:buSzPct val="100000"/>
              <a:buNone/>
              <a:defRPr sz="3000"/>
            </a:lvl2pPr>
            <a:lvl3pPr marL="0" indent="190500">
              <a:spcBef>
                <a:spcPts val="0"/>
              </a:spcBef>
              <a:buSzPct val="100000"/>
              <a:buNone/>
              <a:defRPr sz="3000"/>
            </a:lvl3pPr>
            <a:lvl4pPr marL="0" indent="190500">
              <a:spcBef>
                <a:spcPts val="0"/>
              </a:spcBef>
              <a:buSzPct val="100000"/>
              <a:buNone/>
              <a:defRPr sz="3000"/>
            </a:lvl4pPr>
            <a:lvl5pPr marL="0" indent="190500">
              <a:spcBef>
                <a:spcPts val="0"/>
              </a:spcBef>
              <a:buSzPct val="100000"/>
              <a:buNone/>
              <a:defRPr sz="3000"/>
            </a:lvl5pPr>
            <a:lvl6pPr marL="0" indent="190500">
              <a:spcBef>
                <a:spcPts val="0"/>
              </a:spcBef>
              <a:buSzPct val="100000"/>
              <a:buNone/>
              <a:defRPr sz="3000"/>
            </a:lvl6pPr>
            <a:lvl7pPr marL="0" indent="190500">
              <a:spcBef>
                <a:spcPts val="0"/>
              </a:spcBef>
              <a:buSzPct val="100000"/>
              <a:buNone/>
              <a:defRPr sz="3000"/>
            </a:lvl7pPr>
            <a:lvl8pPr marL="0" indent="190500">
              <a:spcBef>
                <a:spcPts val="0"/>
              </a:spcBef>
              <a:buSzPct val="100000"/>
              <a:buNone/>
              <a:defRPr sz="3000"/>
            </a:lvl8pPr>
            <a:lvl9pPr marL="0" indent="190500">
              <a:spcBef>
                <a:spcPts val="0"/>
              </a:spcBef>
              <a:buSzPct val="100000"/>
              <a:buNone/>
              <a:defRPr sz="3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19" name="Shape 19"/>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0" name="Shape 20"/>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rgbClr val="A5BDC0"/>
          </a:solidFill>
          <a:ln>
            <a:noFill/>
          </a:ln>
        </p:spPr>
        <p:txBody>
          <a:bodyPr lIns="91425" tIns="45700" rIns="91425" bIns="45700" anchor="ctr" anchorCtr="0">
            <a:noAutofit/>
          </a:bodyPr>
          <a:lstStyle/>
          <a:p>
            <a:endParaRPr/>
          </a:p>
        </p:txBody>
      </p:sp>
      <p:sp>
        <p:nvSpPr>
          <p:cNvPr id="23" name="Shape 23"/>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solidFill>
                  <a:srgbClr val="A64128"/>
                </a:solidFill>
              </a:defRPr>
            </a:lvl1pPr>
            <a:lvl2pPr>
              <a:defRPr>
                <a:solidFill>
                  <a:srgbClr val="A64128"/>
                </a:solidFill>
              </a:defRPr>
            </a:lvl2pPr>
            <a:lvl3pPr>
              <a:defRPr>
                <a:solidFill>
                  <a:srgbClr val="A64128"/>
                </a:solidFill>
              </a:defRPr>
            </a:lvl3pPr>
            <a:lvl4pPr>
              <a:defRPr>
                <a:solidFill>
                  <a:srgbClr val="A64128"/>
                </a:solidFill>
              </a:defRPr>
            </a:lvl4pPr>
            <a:lvl5pPr>
              <a:defRPr>
                <a:solidFill>
                  <a:srgbClr val="A64128"/>
                </a:solidFill>
              </a:defRPr>
            </a:lvl5pPr>
            <a:lvl6pPr>
              <a:defRPr>
                <a:solidFill>
                  <a:srgbClr val="A64128"/>
                </a:solidFill>
              </a:defRPr>
            </a:lvl6pPr>
            <a:lvl7pPr>
              <a:defRPr>
                <a:solidFill>
                  <a:srgbClr val="A64128"/>
                </a:solidFill>
              </a:defRPr>
            </a:lvl7pPr>
            <a:lvl8pPr>
              <a:defRPr>
                <a:solidFill>
                  <a:srgbClr val="A64128"/>
                </a:solidFill>
              </a:defRPr>
            </a:lvl8pPr>
            <a:lvl9pPr>
              <a:defRPr>
                <a:solidFill>
                  <a:srgbClr val="A64128"/>
                </a:solidFill>
              </a:defRPr>
            </a:lvl9pPr>
          </a:lstStyle>
          <a:p>
            <a:endParaRPr/>
          </a:p>
        </p:txBody>
      </p:sp>
      <p:sp>
        <p:nvSpPr>
          <p:cNvPr id="24" name="Shape 24"/>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5" name="Shape 25"/>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8" name="Shape 28"/>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9"/>
        <p:cNvGrpSpPr/>
        <p:nvPr/>
      </p:nvGrpSpPr>
      <p:grpSpPr>
        <a:xfrm>
          <a:off x="0" y="0"/>
          <a:ext cx="0" cy="0"/>
          <a:chOff x="0" y="0"/>
          <a:chExt cx="0" cy="0"/>
        </a:xfrm>
      </p:grpSpPr>
      <p:sp>
        <p:nvSpPr>
          <p:cNvPr id="30" name="Shape 3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a:spcBef>
                <a:spcPts val="0"/>
              </a:spcBef>
              <a:buClr>
                <a:schemeClr val="dk1"/>
              </a:buClr>
              <a:buSzPct val="100000"/>
              <a:buNone/>
              <a:defRPr sz="1800" b="1">
                <a:solidFill>
                  <a:schemeClr val="dk1"/>
                </a:solidFill>
              </a:defRPr>
            </a:lvl1pPr>
          </a:lstStyle>
          <a:p>
            <a:endParaRPr/>
          </a:p>
        </p:txBody>
      </p:sp>
      <p:sp>
        <p:nvSpPr>
          <p:cNvPr id="31" name="Shape 31"/>
          <p:cNvSpPr/>
          <p:nvPr/>
        </p:nvSpPr>
        <p:spPr>
          <a:xfrm rot="10800000">
            <a:off x="7938258" y="0"/>
            <a:ext cx="1205741" cy="3389922"/>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32" name="Shape 32"/>
          <p:cNvSpPr/>
          <p:nvPr/>
        </p:nvSpPr>
        <p:spPr>
          <a:xfrm rot="5400000">
            <a:off x="1807794" y="-1807795"/>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3"/>
        <p:cNvGrpSpPr/>
        <p:nvPr/>
      </p:nvGrpSpPr>
      <p:grpSpPr>
        <a:xfrm>
          <a:off x="0" y="0"/>
          <a:ext cx="0" cy="0"/>
          <a:chOff x="0" y="0"/>
          <a:chExt cx="0" cy="0"/>
        </a:xfrm>
      </p:grpSpPr>
      <p:sp>
        <p:nvSpPr>
          <p:cNvPr id="34" name="Shape 34"/>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p:nvPr/>
        </p:nvSpPr>
        <p:spPr>
          <a:xfrm>
            <a:off x="0" y="1753577"/>
            <a:ext cx="1205741" cy="3389922"/>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6" name="Shape 6"/>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dk1"/>
              </a:buClr>
              <a:buSzPct val="100000"/>
              <a:buFont typeface="Trebuchet MS"/>
              <a:buNone/>
              <a:defRPr sz="3600" b="1">
                <a:solidFill>
                  <a:schemeClr val="dk1"/>
                </a:solidFill>
                <a:latin typeface="Trebuchet MS"/>
                <a:ea typeface="Trebuchet MS"/>
                <a:cs typeface="Trebuchet MS"/>
                <a:sym typeface="Trebuchet MS"/>
              </a:defRPr>
            </a:lvl1pPr>
            <a:lvl2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2pPr>
            <a:lvl3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3pPr>
            <a:lvl4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4pPr>
            <a:lvl5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5pPr>
            <a:lvl6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6pPr>
            <a:lvl7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7pPr>
            <a:lvl8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8pPr>
            <a:lvl9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9pPr>
          </a:lstStyle>
          <a:p>
            <a:endParaRPr/>
          </a:p>
        </p:txBody>
      </p:sp>
      <p:sp>
        <p:nvSpPr>
          <p:cNvPr id="7" name="Shape 7"/>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marL="742950" indent="-13335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marL="1143000" indent="-762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marL="1600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marL="20574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marL="25146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marL="29718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marL="34290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marL="3886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pic>
        <p:nvPicPr>
          <p:cNvPr id="36" name="Shape 36"/>
          <p:cNvPicPr preferRelativeResize="0"/>
          <p:nvPr/>
        </p:nvPicPr>
        <p:blipFill>
          <a:blip r:embed="rId3"/>
          <a:stretch>
            <a:fillRect/>
          </a:stretch>
        </p:blipFill>
        <p:spPr>
          <a:xfrm>
            <a:off x="849225" y="235100"/>
            <a:ext cx="4827549" cy="4908399"/>
          </a:xfrm>
          <a:prstGeom prst="rect">
            <a:avLst/>
          </a:prstGeom>
          <a:noFill/>
          <a:ln>
            <a:noFill/>
          </a:ln>
        </p:spPr>
      </p:pic>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Conservation Today</a:t>
            </a:r>
          </a:p>
        </p:txBody>
      </p:sp>
      <p:sp>
        <p:nvSpPr>
          <p:cNvPr id="99" name="Shape 99"/>
          <p:cNvSpPr txBox="1">
            <a:spLocks noGrp="1"/>
          </p:cNvSpPr>
          <p:nvPr>
            <p:ph type="body" idx="1"/>
          </p:nvPr>
        </p:nvSpPr>
        <p:spPr>
          <a:xfrm>
            <a:off x="457200" y="1200150"/>
            <a:ext cx="5210699" cy="3725699"/>
          </a:xfrm>
          <a:prstGeom prst="rect">
            <a:avLst/>
          </a:prstGeom>
        </p:spPr>
        <p:txBody>
          <a:bodyPr lIns="91425" tIns="91425" rIns="91425" bIns="91425" anchor="t" anchorCtr="0">
            <a:noAutofit/>
          </a:bodyPr>
          <a:lstStyle/>
          <a:p>
            <a:pPr marL="457200" lvl="0" indent="-317500" rtl="0">
              <a:lnSpc>
                <a:spcPct val="115000"/>
              </a:lnSpc>
              <a:buClr>
                <a:schemeClr val="dk2"/>
              </a:buClr>
              <a:buSzPct val="166666"/>
              <a:buFont typeface="Arial"/>
              <a:buChar char="•"/>
            </a:pPr>
            <a:r>
              <a:rPr lang="en" sz="1400">
                <a:latin typeface="Arial"/>
                <a:ea typeface="Arial"/>
                <a:cs typeface="Arial"/>
                <a:sym typeface="Arial"/>
              </a:rPr>
              <a:t>The parks still exist today</a:t>
            </a:r>
          </a:p>
          <a:p>
            <a:pPr marL="457200" lvl="0" indent="-317500" rtl="0">
              <a:lnSpc>
                <a:spcPct val="115000"/>
              </a:lnSpc>
              <a:buClr>
                <a:schemeClr val="dk2"/>
              </a:buClr>
              <a:buSzPct val="166666"/>
              <a:buFont typeface="Arial"/>
              <a:buChar char="•"/>
            </a:pPr>
            <a:r>
              <a:rPr lang="en" sz="1400">
                <a:latin typeface="Arial"/>
                <a:ea typeface="Arial"/>
                <a:cs typeface="Arial"/>
                <a:sym typeface="Arial"/>
              </a:rPr>
              <a:t>The U.S. Forest Service important aspects of the conservation movement of today is the climate change, water issues, and the education of conservation.</a:t>
            </a:r>
          </a:p>
          <a:p>
            <a:pPr marL="457200" lvl="0" indent="-317500" rtl="0">
              <a:lnSpc>
                <a:spcPct val="115000"/>
              </a:lnSpc>
              <a:buClr>
                <a:schemeClr val="dk2"/>
              </a:buClr>
              <a:buSzPct val="166666"/>
              <a:buFont typeface="Arial"/>
              <a:buChar char="•"/>
            </a:pPr>
            <a:r>
              <a:rPr lang="en" sz="1400">
                <a:latin typeface="Arial"/>
                <a:ea typeface="Arial"/>
                <a:cs typeface="Arial"/>
                <a:sym typeface="Arial"/>
              </a:rPr>
              <a:t>Many agencies and organizations are committed to conserving the environment and stopping climate change.</a:t>
            </a:r>
          </a:p>
        </p:txBody>
      </p:sp>
      <p:pic>
        <p:nvPicPr>
          <p:cNvPr id="100" name="Shape 100"/>
          <p:cNvPicPr preferRelativeResize="0"/>
          <p:nvPr/>
        </p:nvPicPr>
        <p:blipFill>
          <a:blip r:embed="rId3"/>
          <a:stretch>
            <a:fillRect/>
          </a:stretch>
        </p:blipFill>
        <p:spPr>
          <a:xfrm>
            <a:off x="6089275" y="926225"/>
            <a:ext cx="2597525" cy="3002724"/>
          </a:xfrm>
          <a:prstGeom prst="rect">
            <a:avLst/>
          </a:prstGeom>
          <a:noFill/>
          <a:ln>
            <a:noFill/>
          </a:ln>
        </p:spPr>
      </p:pic>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   Were the Progressives Successful?</a:t>
            </a:r>
          </a:p>
        </p:txBody>
      </p:sp>
      <p:sp>
        <p:nvSpPr>
          <p:cNvPr id="42" name="Shape 42"/>
          <p:cNvSpPr txBox="1">
            <a:spLocks noGrp="1"/>
          </p:cNvSpPr>
          <p:nvPr>
            <p:ph type="body" idx="1"/>
          </p:nvPr>
        </p:nvSpPr>
        <p:spPr>
          <a:xfrm>
            <a:off x="248375" y="1200150"/>
            <a:ext cx="4059899" cy="3712499"/>
          </a:xfrm>
          <a:prstGeom prst="rect">
            <a:avLst/>
          </a:prstGeom>
        </p:spPr>
        <p:txBody>
          <a:bodyPr lIns="91425" tIns="91425" rIns="91425" bIns="91425" anchor="t" anchorCtr="0">
            <a:noAutofit/>
          </a:bodyPr>
          <a:lstStyle/>
          <a:p>
            <a:pPr>
              <a:lnSpc>
                <a:spcPct val="115000"/>
              </a:lnSpc>
              <a:buNone/>
            </a:pPr>
            <a:r>
              <a:rPr lang="en" sz="1800"/>
              <a:t>The Progressives were successful in conserving the environment by creating National Parks, protecting forest, and passing legislation to protect the environment</a:t>
            </a:r>
          </a:p>
        </p:txBody>
      </p:sp>
      <p:pic>
        <p:nvPicPr>
          <p:cNvPr id="43" name="Shape 43"/>
          <p:cNvPicPr preferRelativeResize="0"/>
          <p:nvPr/>
        </p:nvPicPr>
        <p:blipFill>
          <a:blip r:embed="rId3"/>
          <a:stretch>
            <a:fillRect/>
          </a:stretch>
        </p:blipFill>
        <p:spPr>
          <a:xfrm>
            <a:off x="4308275" y="1357799"/>
            <a:ext cx="4256047" cy="3192044"/>
          </a:xfrm>
          <a:prstGeom prst="rect">
            <a:avLst/>
          </a:prstGeom>
          <a:noFill/>
          <a:ln>
            <a:noFill/>
          </a:ln>
        </p:spPr>
      </p:pic>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Key Figures</a:t>
            </a:r>
          </a:p>
        </p:txBody>
      </p:sp>
      <p:sp>
        <p:nvSpPr>
          <p:cNvPr id="49" name="Shape 49"/>
          <p:cNvSpPr txBox="1">
            <a:spLocks noGrp="1"/>
          </p:cNvSpPr>
          <p:nvPr>
            <p:ph type="body" idx="1"/>
          </p:nvPr>
        </p:nvSpPr>
        <p:spPr>
          <a:xfrm>
            <a:off x="457200" y="1190950"/>
            <a:ext cx="8229600" cy="3725699"/>
          </a:xfrm>
          <a:prstGeom prst="rect">
            <a:avLst/>
          </a:prstGeom>
        </p:spPr>
        <p:txBody>
          <a:bodyPr lIns="91425" tIns="91425" rIns="91425" bIns="91425" anchor="t" anchorCtr="0">
            <a:noAutofit/>
          </a:bodyPr>
          <a:lstStyle/>
          <a:p>
            <a:pPr marL="457200" lvl="0" indent="-317500" rtl="0">
              <a:lnSpc>
                <a:spcPct val="115000"/>
              </a:lnSpc>
              <a:buClr>
                <a:schemeClr val="dk2"/>
              </a:buClr>
              <a:buSzPct val="166666"/>
              <a:buFont typeface="Arial"/>
              <a:buChar char="•"/>
            </a:pPr>
            <a:r>
              <a:rPr lang="en" sz="1400">
                <a:latin typeface="Arial"/>
                <a:ea typeface="Arial"/>
                <a:cs typeface="Arial"/>
                <a:sym typeface="Arial"/>
              </a:rPr>
              <a:t>John Muir</a:t>
            </a:r>
          </a:p>
          <a:p>
            <a:pPr marL="457200" lvl="0" indent="-317500" rtl="0">
              <a:lnSpc>
                <a:spcPct val="115000"/>
              </a:lnSpc>
              <a:buClr>
                <a:schemeClr val="dk2"/>
              </a:buClr>
              <a:buSzPct val="166666"/>
              <a:buFont typeface="Arial"/>
              <a:buChar char="•"/>
            </a:pPr>
            <a:r>
              <a:rPr lang="en" sz="1400">
                <a:latin typeface="Arial"/>
                <a:ea typeface="Arial"/>
                <a:cs typeface="Arial"/>
                <a:sym typeface="Arial"/>
              </a:rPr>
              <a:t>Gifford Pinchot</a:t>
            </a:r>
          </a:p>
          <a:p>
            <a:pPr marL="457200" lvl="0" indent="-317500" rtl="0">
              <a:lnSpc>
                <a:spcPct val="115000"/>
              </a:lnSpc>
              <a:buClr>
                <a:schemeClr val="dk2"/>
              </a:buClr>
              <a:buSzPct val="166666"/>
              <a:buFont typeface="Arial"/>
              <a:buChar char="•"/>
            </a:pPr>
            <a:r>
              <a:rPr lang="en" sz="1400">
                <a:latin typeface="Arial"/>
                <a:ea typeface="Arial"/>
                <a:cs typeface="Arial"/>
                <a:sym typeface="Arial"/>
              </a:rPr>
              <a:t>Theodore Roosevelt</a:t>
            </a:r>
          </a:p>
          <a:p>
            <a:pPr marL="457200" lvl="0" indent="-317500" rtl="0">
              <a:lnSpc>
                <a:spcPct val="115000"/>
              </a:lnSpc>
              <a:buClr>
                <a:schemeClr val="dk2"/>
              </a:buClr>
              <a:buSzPct val="166666"/>
              <a:buFont typeface="Arial"/>
              <a:buChar char="•"/>
            </a:pPr>
            <a:r>
              <a:rPr lang="en" sz="1400">
                <a:latin typeface="Arial"/>
                <a:ea typeface="Arial"/>
                <a:cs typeface="Arial"/>
                <a:sym typeface="Arial"/>
              </a:rPr>
              <a:t>William Howard Taft</a:t>
            </a:r>
          </a:p>
          <a:p>
            <a:pPr marL="457200" lvl="0" indent="-317500" rtl="0">
              <a:lnSpc>
                <a:spcPct val="115000"/>
              </a:lnSpc>
              <a:buClr>
                <a:schemeClr val="dk2"/>
              </a:buClr>
              <a:buSzPct val="166666"/>
              <a:buFont typeface="Arial"/>
              <a:buChar char="•"/>
            </a:pPr>
            <a:r>
              <a:rPr lang="en" sz="1400">
                <a:latin typeface="Arial"/>
                <a:ea typeface="Arial"/>
                <a:cs typeface="Arial"/>
                <a:sym typeface="Arial"/>
              </a:rPr>
              <a:t>Woodrow Wilson</a:t>
            </a:r>
          </a:p>
        </p:txBody>
      </p:sp>
      <p:pic>
        <p:nvPicPr>
          <p:cNvPr id="50" name="Shape 50"/>
          <p:cNvPicPr preferRelativeResize="0"/>
          <p:nvPr/>
        </p:nvPicPr>
        <p:blipFill>
          <a:blip r:embed="rId3"/>
          <a:stretch>
            <a:fillRect/>
          </a:stretch>
        </p:blipFill>
        <p:spPr>
          <a:xfrm>
            <a:off x="3148650" y="330199"/>
            <a:ext cx="5803850" cy="4209449"/>
          </a:xfrm>
          <a:prstGeom prst="rect">
            <a:avLst/>
          </a:prstGeom>
          <a:noFill/>
          <a:ln>
            <a:noFill/>
          </a:ln>
        </p:spPr>
      </p:pic>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John Muir</a:t>
            </a:r>
          </a:p>
        </p:txBody>
      </p:sp>
      <p:sp>
        <p:nvSpPr>
          <p:cNvPr id="56" name="Shape 56"/>
          <p:cNvSpPr txBox="1">
            <a:spLocks noGrp="1"/>
          </p:cNvSpPr>
          <p:nvPr>
            <p:ph type="body" idx="1"/>
          </p:nvPr>
        </p:nvSpPr>
        <p:spPr>
          <a:xfrm>
            <a:off x="457200" y="1152375"/>
            <a:ext cx="3830700" cy="3725699"/>
          </a:xfrm>
          <a:prstGeom prst="rect">
            <a:avLst/>
          </a:prstGeom>
        </p:spPr>
        <p:txBody>
          <a:bodyPr lIns="91425" tIns="91425" rIns="91425" bIns="91425" anchor="t" anchorCtr="0">
            <a:noAutofit/>
          </a:bodyPr>
          <a:lstStyle/>
          <a:p>
            <a:pPr marL="457200" lvl="0" indent="-317500" rtl="0">
              <a:lnSpc>
                <a:spcPct val="115000"/>
              </a:lnSpc>
              <a:buClr>
                <a:schemeClr val="dk2"/>
              </a:buClr>
              <a:buSzPct val="166666"/>
              <a:buFont typeface="Arial"/>
              <a:buChar char="•"/>
            </a:pPr>
            <a:r>
              <a:rPr lang="en" sz="1400">
                <a:latin typeface="Arial"/>
                <a:ea typeface="Arial"/>
                <a:cs typeface="Arial"/>
                <a:sym typeface="Arial"/>
              </a:rPr>
              <a:t>Naturalist</a:t>
            </a:r>
          </a:p>
          <a:p>
            <a:pPr marL="457200" lvl="0" indent="-317500" rtl="0">
              <a:lnSpc>
                <a:spcPct val="115000"/>
              </a:lnSpc>
              <a:buClr>
                <a:schemeClr val="dk2"/>
              </a:buClr>
              <a:buSzPct val="166666"/>
              <a:buFont typeface="Arial"/>
              <a:buChar char="•"/>
            </a:pPr>
            <a:r>
              <a:rPr lang="en" sz="1400">
                <a:latin typeface="Arial"/>
                <a:ea typeface="Arial"/>
                <a:cs typeface="Arial"/>
                <a:sym typeface="Arial"/>
              </a:rPr>
              <a:t>Yosemite National Park</a:t>
            </a:r>
          </a:p>
          <a:p>
            <a:pPr marL="457200" lvl="0" indent="-317500" rtl="0">
              <a:lnSpc>
                <a:spcPct val="115000"/>
              </a:lnSpc>
              <a:buClr>
                <a:schemeClr val="dk2"/>
              </a:buClr>
              <a:buSzPct val="166666"/>
              <a:buFont typeface="Arial"/>
              <a:buChar char="•"/>
            </a:pPr>
            <a:r>
              <a:rPr lang="en" sz="1400">
                <a:latin typeface="Arial"/>
                <a:ea typeface="Arial"/>
                <a:cs typeface="Arial"/>
                <a:sym typeface="Arial"/>
              </a:rPr>
              <a:t>Preservationist</a:t>
            </a:r>
          </a:p>
          <a:p>
            <a:pPr marL="457200" lvl="0" indent="-317500" rtl="0">
              <a:lnSpc>
                <a:spcPct val="115000"/>
              </a:lnSpc>
              <a:buClr>
                <a:schemeClr val="dk2"/>
              </a:buClr>
              <a:buSzPct val="166666"/>
              <a:buFont typeface="Arial"/>
              <a:buChar char="•"/>
            </a:pPr>
            <a:r>
              <a:rPr lang="en" sz="1400">
                <a:latin typeface="Arial"/>
                <a:ea typeface="Arial"/>
                <a:cs typeface="Arial"/>
                <a:sym typeface="Arial"/>
              </a:rPr>
              <a:t>National parks help people get away from society</a:t>
            </a:r>
          </a:p>
        </p:txBody>
      </p:sp>
      <p:pic>
        <p:nvPicPr>
          <p:cNvPr id="57" name="Shape 57"/>
          <p:cNvPicPr preferRelativeResize="0"/>
          <p:nvPr/>
        </p:nvPicPr>
        <p:blipFill>
          <a:blip r:embed="rId3"/>
          <a:stretch>
            <a:fillRect/>
          </a:stretch>
        </p:blipFill>
        <p:spPr>
          <a:xfrm>
            <a:off x="5137800" y="395075"/>
            <a:ext cx="2750674" cy="3852450"/>
          </a:xfrm>
          <a:prstGeom prst="rect">
            <a:avLst/>
          </a:prstGeom>
          <a:noFill/>
          <a:ln>
            <a:noFill/>
          </a:ln>
        </p:spPr>
      </p:pic>
      <p:sp>
        <p:nvSpPr>
          <p:cNvPr id="58" name="Shape 58"/>
          <p:cNvSpPr txBox="1"/>
          <p:nvPr/>
        </p:nvSpPr>
        <p:spPr>
          <a:xfrm>
            <a:off x="962800" y="2900600"/>
            <a:ext cx="2893800" cy="1586400"/>
          </a:xfrm>
          <a:prstGeom prst="rect">
            <a:avLst/>
          </a:prstGeom>
        </p:spPr>
        <p:txBody>
          <a:bodyPr lIns="91425" tIns="91425" rIns="91425" bIns="91425" anchor="t" anchorCtr="0">
            <a:noAutofit/>
          </a:bodyPr>
          <a:lstStyle/>
          <a:p>
            <a:pPr lvl="0" rtl="0">
              <a:buNone/>
            </a:pPr>
            <a:r>
              <a:rPr lang="en">
                <a:solidFill>
                  <a:schemeClr val="dk2"/>
                </a:solidFill>
              </a:rPr>
              <a:t>“Everybody needs beauty as well as bread, places to play in and pray in, where nature may heal and give strength to body and soul.”</a:t>
            </a:r>
          </a:p>
          <a:p>
            <a:endParaRPr lang="en">
              <a:solidFill>
                <a:schemeClr val="dk2"/>
              </a:solidFill>
            </a:endParaRPr>
          </a:p>
          <a:p>
            <a:pPr lvl="0" rtl="0">
              <a:buNone/>
            </a:pPr>
            <a:r>
              <a:rPr lang="en">
                <a:solidFill>
                  <a:schemeClr val="dk2"/>
                </a:solidFill>
              </a:rPr>
              <a:t>John Muir</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lnSpc>
                <a:spcPct val="120000"/>
              </a:lnSpc>
              <a:spcAft>
                <a:spcPts val="200"/>
              </a:spcAft>
              <a:buClr>
                <a:srgbClr val="000000"/>
              </a:buClr>
              <a:buSzPct val="29729"/>
              <a:buFont typeface="Arial"/>
              <a:buNone/>
            </a:pPr>
            <a:r>
              <a:rPr lang="en" sz="3700" b="0">
                <a:solidFill>
                  <a:srgbClr val="000000"/>
                </a:solidFill>
                <a:latin typeface="Arial"/>
                <a:ea typeface="Arial"/>
                <a:cs typeface="Arial"/>
                <a:sym typeface="Arial"/>
              </a:rPr>
              <a:t>
</a:t>
            </a:r>
          </a:p>
          <a:p>
            <a:pPr>
              <a:buNone/>
            </a:pPr>
            <a:r>
              <a:rPr lang="en"/>
              <a:t>Gifford Pinchot</a:t>
            </a:r>
          </a:p>
        </p:txBody>
      </p:sp>
      <p:sp>
        <p:nvSpPr>
          <p:cNvPr id="64" name="Shape 64"/>
          <p:cNvSpPr txBox="1">
            <a:spLocks noGrp="1"/>
          </p:cNvSpPr>
          <p:nvPr>
            <p:ph type="body" idx="1"/>
          </p:nvPr>
        </p:nvSpPr>
        <p:spPr>
          <a:xfrm>
            <a:off x="198550" y="1200150"/>
            <a:ext cx="4595400" cy="3725699"/>
          </a:xfrm>
          <a:prstGeom prst="rect">
            <a:avLst/>
          </a:prstGeom>
        </p:spPr>
        <p:txBody>
          <a:bodyPr lIns="91425" tIns="91425" rIns="91425" bIns="91425" anchor="t" anchorCtr="0">
            <a:noAutofit/>
          </a:bodyPr>
          <a:lstStyle/>
          <a:p>
            <a:pPr marL="457200" lvl="0" indent="-317500" rtl="0">
              <a:lnSpc>
                <a:spcPct val="115000"/>
              </a:lnSpc>
              <a:spcBef>
                <a:spcPts val="1800"/>
              </a:spcBef>
              <a:spcAft>
                <a:spcPts val="400"/>
              </a:spcAft>
              <a:buClr>
                <a:schemeClr val="dk2"/>
              </a:buClr>
              <a:buSzPct val="166666"/>
              <a:buFont typeface="Arial"/>
              <a:buChar char="•"/>
            </a:pPr>
            <a:r>
              <a:rPr lang="en" sz="1400">
                <a:latin typeface="Arial"/>
                <a:ea typeface="Arial"/>
                <a:cs typeface="Arial"/>
                <a:sym typeface="Arial"/>
              </a:rPr>
              <a:t>1st Chief of the Forest Service, 1905-1910</a:t>
            </a:r>
          </a:p>
          <a:p>
            <a:pPr marL="457200" lvl="0" indent="-317500" rtl="0">
              <a:lnSpc>
                <a:spcPct val="115000"/>
              </a:lnSpc>
              <a:spcBef>
                <a:spcPts val="1800"/>
              </a:spcBef>
              <a:spcAft>
                <a:spcPts val="400"/>
              </a:spcAft>
              <a:buClr>
                <a:schemeClr val="dk2"/>
              </a:buClr>
              <a:buSzPct val="166666"/>
              <a:buFont typeface="Arial"/>
              <a:buChar char="•"/>
            </a:pPr>
            <a:r>
              <a:rPr lang="en" sz="1400">
                <a:latin typeface="Arial"/>
                <a:ea typeface="Arial"/>
                <a:cs typeface="Arial"/>
                <a:sym typeface="Arial"/>
              </a:rPr>
              <a:t>Founder of the Society of American Foresters</a:t>
            </a:r>
          </a:p>
          <a:p>
            <a:pPr marL="457200" lvl="0" indent="-317500" rtl="0">
              <a:lnSpc>
                <a:spcPct val="115000"/>
              </a:lnSpc>
              <a:spcBef>
                <a:spcPts val="1800"/>
              </a:spcBef>
              <a:spcAft>
                <a:spcPts val="400"/>
              </a:spcAft>
              <a:buClr>
                <a:schemeClr val="dk2"/>
              </a:buClr>
              <a:buSzPct val="166666"/>
              <a:buFont typeface="Arial"/>
              <a:buChar char="•"/>
            </a:pPr>
            <a:r>
              <a:rPr lang="en" sz="1400">
                <a:latin typeface="Arial"/>
                <a:ea typeface="Arial"/>
                <a:cs typeface="Arial"/>
                <a:sym typeface="Arial"/>
              </a:rPr>
              <a:t>1905 the forest reserves numbered 60 units covering 56 million acres; in 1910 there were 150 national forests covering 172 million acres.</a:t>
            </a:r>
          </a:p>
          <a:p>
            <a:pPr marL="457200" lvl="0" indent="-317500" rtl="0">
              <a:lnSpc>
                <a:spcPct val="115000"/>
              </a:lnSpc>
              <a:spcBef>
                <a:spcPts val="1800"/>
              </a:spcBef>
              <a:spcAft>
                <a:spcPts val="400"/>
              </a:spcAft>
              <a:buClr>
                <a:schemeClr val="dk2"/>
              </a:buClr>
              <a:buSzPct val="166666"/>
              <a:buFont typeface="Arial"/>
              <a:buChar char="•"/>
            </a:pPr>
            <a:r>
              <a:rPr lang="en" sz="1400">
                <a:latin typeface="Arial"/>
                <a:ea typeface="Arial"/>
                <a:cs typeface="Arial"/>
                <a:sym typeface="Arial"/>
              </a:rPr>
              <a:t>Conservationist</a:t>
            </a:r>
          </a:p>
          <a:p>
            <a:pPr marL="457200" lvl="0" indent="-317500" rtl="0">
              <a:lnSpc>
                <a:spcPct val="115000"/>
              </a:lnSpc>
              <a:spcBef>
                <a:spcPts val="1800"/>
              </a:spcBef>
              <a:spcAft>
                <a:spcPts val="400"/>
              </a:spcAft>
              <a:buClr>
                <a:schemeClr val="dk2"/>
              </a:buClr>
              <a:buSzPct val="166666"/>
              <a:buFont typeface="Arial"/>
              <a:buChar char="•"/>
            </a:pPr>
            <a:r>
              <a:rPr lang="en" sz="1400">
                <a:latin typeface="Arial"/>
                <a:ea typeface="Arial"/>
                <a:cs typeface="Arial"/>
                <a:sym typeface="Arial"/>
              </a:rPr>
              <a:t>National parks are useful for giving the U.S. resources</a:t>
            </a:r>
          </a:p>
        </p:txBody>
      </p:sp>
      <p:pic>
        <p:nvPicPr>
          <p:cNvPr id="65" name="Shape 65"/>
          <p:cNvPicPr preferRelativeResize="0"/>
          <p:nvPr/>
        </p:nvPicPr>
        <p:blipFill>
          <a:blip r:embed="rId3"/>
          <a:stretch>
            <a:fillRect/>
          </a:stretch>
        </p:blipFill>
        <p:spPr>
          <a:xfrm>
            <a:off x="5576200" y="633337"/>
            <a:ext cx="2971774" cy="3876824"/>
          </a:xfrm>
          <a:prstGeom prst="rect">
            <a:avLst/>
          </a:prstGeom>
          <a:noFill/>
          <a:ln>
            <a:noFill/>
          </a:ln>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pic>
        <p:nvPicPr>
          <p:cNvPr id="70" name="Shape 70"/>
          <p:cNvPicPr preferRelativeResize="0"/>
          <p:nvPr/>
        </p:nvPicPr>
        <p:blipFill>
          <a:blip r:embed="rId3"/>
          <a:stretch>
            <a:fillRect/>
          </a:stretch>
        </p:blipFill>
        <p:spPr>
          <a:xfrm>
            <a:off x="5113725" y="325249"/>
            <a:ext cx="3720784" cy="4659049"/>
          </a:xfrm>
          <a:prstGeom prst="rect">
            <a:avLst/>
          </a:prstGeom>
          <a:noFill/>
          <a:ln>
            <a:noFill/>
          </a:ln>
        </p:spPr>
      </p:pic>
      <p:sp>
        <p:nvSpPr>
          <p:cNvPr id="71" name="Shape 71"/>
          <p:cNvSpPr txBox="1"/>
          <p:nvPr/>
        </p:nvSpPr>
        <p:spPr>
          <a:xfrm>
            <a:off x="490250" y="146225"/>
            <a:ext cx="5341500" cy="279000"/>
          </a:xfrm>
          <a:prstGeom prst="rect">
            <a:avLst/>
          </a:prstGeom>
        </p:spPr>
        <p:txBody>
          <a:bodyPr lIns="91425" tIns="91425" rIns="91425" bIns="91425" anchor="t" anchorCtr="0">
            <a:noAutofit/>
          </a:bodyPr>
          <a:lstStyle/>
          <a:p>
            <a:pPr>
              <a:buNone/>
            </a:pPr>
            <a:r>
              <a:rPr lang="en" sz="3600" b="1">
                <a:solidFill>
                  <a:schemeClr val="dk1"/>
                </a:solidFill>
                <a:latin typeface="Trebuchet MS"/>
                <a:ea typeface="Trebuchet MS"/>
                <a:cs typeface="Trebuchet MS"/>
                <a:sym typeface="Trebuchet MS"/>
              </a:rPr>
              <a:t>Theodore Roosevelt</a:t>
            </a:r>
          </a:p>
        </p:txBody>
      </p:sp>
      <p:sp>
        <p:nvSpPr>
          <p:cNvPr id="72" name="Shape 72"/>
          <p:cNvSpPr txBox="1"/>
          <p:nvPr/>
        </p:nvSpPr>
        <p:spPr>
          <a:xfrm>
            <a:off x="632650" y="1168300"/>
            <a:ext cx="3657600" cy="3815999"/>
          </a:xfrm>
          <a:prstGeom prst="rect">
            <a:avLst/>
          </a:prstGeom>
        </p:spPr>
        <p:txBody>
          <a:bodyPr lIns="91425" tIns="91425" rIns="91425" bIns="91425" anchor="t" anchorCtr="0">
            <a:noAutofit/>
          </a:bodyPr>
          <a:lstStyle/>
          <a:p>
            <a:pPr marL="457200" lvl="0" indent="-317500" rtl="0">
              <a:lnSpc>
                <a:spcPct val="115000"/>
              </a:lnSpc>
              <a:buClr>
                <a:schemeClr val="dk2"/>
              </a:buClr>
              <a:buSzPct val="100000"/>
              <a:buFont typeface="Arial"/>
              <a:buChar char="●"/>
            </a:pPr>
            <a:r>
              <a:rPr lang="en">
                <a:solidFill>
                  <a:schemeClr val="dk2"/>
                </a:solidFill>
              </a:rPr>
              <a:t>Helped protect 230,000,000 acres of public land</a:t>
            </a:r>
          </a:p>
          <a:p>
            <a:pPr marL="457200" lvl="0" indent="-317500" rtl="0">
              <a:lnSpc>
                <a:spcPct val="115000"/>
              </a:lnSpc>
              <a:buClr>
                <a:schemeClr val="dk2"/>
              </a:buClr>
              <a:buSzPct val="100000"/>
              <a:buFont typeface="Arial"/>
              <a:buChar char="●"/>
            </a:pPr>
            <a:r>
              <a:rPr lang="en">
                <a:solidFill>
                  <a:schemeClr val="dk2"/>
                </a:solidFill>
              </a:rPr>
              <a:t>As President, he signed legislation that established five national parks including:</a:t>
            </a:r>
          </a:p>
          <a:p>
            <a:pPr marL="914400" lvl="1" indent="-317500" rtl="0">
              <a:lnSpc>
                <a:spcPct val="115000"/>
              </a:lnSpc>
              <a:buClr>
                <a:schemeClr val="dk2"/>
              </a:buClr>
              <a:buSzPct val="100000"/>
              <a:buFont typeface="Arial"/>
              <a:buChar char="○"/>
            </a:pPr>
            <a:r>
              <a:rPr lang="en">
                <a:solidFill>
                  <a:schemeClr val="dk2"/>
                </a:solidFill>
              </a:rPr>
              <a:t>Crater Lake, Oregon</a:t>
            </a:r>
          </a:p>
          <a:p>
            <a:pPr marL="914400" lvl="1" indent="-317500" rtl="0">
              <a:lnSpc>
                <a:spcPct val="115000"/>
              </a:lnSpc>
              <a:buClr>
                <a:schemeClr val="dk2"/>
              </a:buClr>
              <a:buSzPct val="100000"/>
              <a:buFont typeface="Arial"/>
              <a:buChar char="○"/>
            </a:pPr>
            <a:r>
              <a:rPr lang="en">
                <a:solidFill>
                  <a:schemeClr val="dk2"/>
                </a:solidFill>
              </a:rPr>
              <a:t>Wind Cave, South Dakota</a:t>
            </a:r>
          </a:p>
          <a:p>
            <a:pPr marL="914400" lvl="1" indent="-317500">
              <a:lnSpc>
                <a:spcPct val="115000"/>
              </a:lnSpc>
              <a:buClr>
                <a:schemeClr val="dk2"/>
              </a:buClr>
              <a:buSzPct val="100000"/>
              <a:buFont typeface="Arial"/>
              <a:buChar char="○"/>
            </a:pPr>
            <a:r>
              <a:rPr lang="en">
                <a:solidFill>
                  <a:schemeClr val="dk2"/>
                </a:solidFill>
              </a:rPr>
              <a:t>Sullys Hill, North Dakota</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William Howard Taft</a:t>
            </a:r>
          </a:p>
        </p:txBody>
      </p:sp>
      <p:sp>
        <p:nvSpPr>
          <p:cNvPr id="78" name="Shape 78"/>
          <p:cNvSpPr txBox="1">
            <a:spLocks noGrp="1"/>
          </p:cNvSpPr>
          <p:nvPr>
            <p:ph type="body" idx="1"/>
          </p:nvPr>
        </p:nvSpPr>
        <p:spPr>
          <a:xfrm>
            <a:off x="457200" y="1200150"/>
            <a:ext cx="4428599" cy="3725699"/>
          </a:xfrm>
          <a:prstGeom prst="rect">
            <a:avLst/>
          </a:prstGeom>
        </p:spPr>
        <p:txBody>
          <a:bodyPr lIns="91425" tIns="91425" rIns="91425" bIns="91425" anchor="t" anchorCtr="0">
            <a:noAutofit/>
          </a:bodyPr>
          <a:lstStyle/>
          <a:p>
            <a:pPr marL="457200" lvl="0" indent="-317500" rtl="0">
              <a:lnSpc>
                <a:spcPct val="115000"/>
              </a:lnSpc>
              <a:buClr>
                <a:schemeClr val="dk2"/>
              </a:buClr>
              <a:buSzPct val="166666"/>
              <a:buFont typeface="Arial"/>
              <a:buChar char="•"/>
            </a:pPr>
            <a:r>
              <a:rPr lang="en" sz="1400">
                <a:latin typeface="Arial"/>
                <a:ea typeface="Arial"/>
                <a:cs typeface="Arial"/>
                <a:sym typeface="Arial"/>
              </a:rPr>
              <a:t>Lost support of Roosevelt after trying to break up the trust U.S. Steel and firing Gifford Pinchot</a:t>
            </a:r>
          </a:p>
          <a:p>
            <a:pPr marL="457200" lvl="0" indent="-317500">
              <a:lnSpc>
                <a:spcPct val="115000"/>
              </a:lnSpc>
              <a:buClr>
                <a:schemeClr val="dk2"/>
              </a:buClr>
              <a:buSzPct val="166666"/>
              <a:buFont typeface="Arial"/>
              <a:buChar char="•"/>
            </a:pPr>
            <a:r>
              <a:rPr lang="en" sz="1400">
                <a:latin typeface="Arial"/>
                <a:ea typeface="Arial"/>
                <a:cs typeface="Arial"/>
                <a:sym typeface="Arial"/>
              </a:rPr>
              <a:t>Seemed to not be interested in conservation, but did create national parks</a:t>
            </a:r>
          </a:p>
        </p:txBody>
      </p:sp>
      <p:pic>
        <p:nvPicPr>
          <p:cNvPr id="79" name="Shape 79"/>
          <p:cNvPicPr preferRelativeResize="0"/>
          <p:nvPr/>
        </p:nvPicPr>
        <p:blipFill>
          <a:blip r:embed="rId3"/>
          <a:stretch>
            <a:fillRect/>
          </a:stretch>
        </p:blipFill>
        <p:spPr>
          <a:xfrm>
            <a:off x="5564075" y="671700"/>
            <a:ext cx="3003100" cy="3892024"/>
          </a:xfrm>
          <a:prstGeom prst="rect">
            <a:avLst/>
          </a:prstGeom>
          <a:noFill/>
          <a:ln>
            <a:noFill/>
          </a:ln>
        </p:spPr>
      </p:pic>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buNone/>
            </a:pPr>
            <a:r>
              <a:rPr lang="en"/>
              <a:t>Woodrow Wilson</a:t>
            </a:r>
          </a:p>
        </p:txBody>
      </p:sp>
      <p:sp>
        <p:nvSpPr>
          <p:cNvPr id="85" name="Shape 85"/>
          <p:cNvSpPr txBox="1">
            <a:spLocks noGrp="1"/>
          </p:cNvSpPr>
          <p:nvPr>
            <p:ph type="body" idx="1"/>
          </p:nvPr>
        </p:nvSpPr>
        <p:spPr>
          <a:xfrm>
            <a:off x="457200" y="1200150"/>
            <a:ext cx="4134300" cy="3725699"/>
          </a:xfrm>
          <a:prstGeom prst="rect">
            <a:avLst/>
          </a:prstGeom>
        </p:spPr>
        <p:txBody>
          <a:bodyPr lIns="91425" tIns="91425" rIns="91425" bIns="91425" anchor="t" anchorCtr="0">
            <a:noAutofit/>
          </a:bodyPr>
          <a:lstStyle/>
          <a:p>
            <a:pPr marL="457200" lvl="0" indent="-317500" rtl="0">
              <a:buClr>
                <a:srgbClr val="000000"/>
              </a:buClr>
              <a:buSzPct val="166666"/>
              <a:buFont typeface="Arial"/>
              <a:buChar char="•"/>
            </a:pPr>
            <a:r>
              <a:rPr lang="en" sz="1400">
                <a:solidFill>
                  <a:srgbClr val="000000"/>
                </a:solidFill>
                <a:latin typeface="Arial"/>
                <a:ea typeface="Arial"/>
                <a:cs typeface="Arial"/>
                <a:sym typeface="Arial"/>
              </a:rPr>
              <a:t>The Federal Farm Loan Act helped make farm loan banks which helped improve farms.</a:t>
            </a:r>
          </a:p>
          <a:p>
            <a:pPr marL="457200" lvl="0" indent="-317500" rtl="0">
              <a:buClr>
                <a:srgbClr val="000000"/>
              </a:buClr>
              <a:buSzPct val="166666"/>
              <a:buFont typeface="Arial"/>
              <a:buChar char="•"/>
            </a:pPr>
            <a:r>
              <a:rPr lang="en" sz="1400">
                <a:solidFill>
                  <a:srgbClr val="000000"/>
                </a:solidFill>
                <a:latin typeface="Arial"/>
                <a:ea typeface="Arial"/>
                <a:cs typeface="Arial"/>
                <a:sym typeface="Arial"/>
              </a:rPr>
              <a:t>Signed a bill that made the National Park Service, “conserve the scenery and the natural and historic objects and wildlife therein, and to provide for the enjoyment of the same in such manner and by such means as will leave them unimpaired for the enjoyment of future generations.”</a:t>
            </a:r>
          </a:p>
          <a:p>
            <a:pPr marL="457200" lvl="0" indent="-317500">
              <a:buClr>
                <a:srgbClr val="000000"/>
              </a:buClr>
              <a:buSzPct val="166666"/>
              <a:buFont typeface="Arial"/>
              <a:buChar char="•"/>
            </a:pPr>
            <a:r>
              <a:rPr lang="en" sz="1400">
                <a:solidFill>
                  <a:srgbClr val="000000"/>
                </a:solidFill>
                <a:latin typeface="Arial"/>
                <a:ea typeface="Arial"/>
                <a:cs typeface="Arial"/>
                <a:sym typeface="Arial"/>
              </a:rPr>
              <a:t>Essentially mandated National Parks be conserved and made available to the people for enjoyment.</a:t>
            </a:r>
          </a:p>
        </p:txBody>
      </p:sp>
      <p:pic>
        <p:nvPicPr>
          <p:cNvPr id="86" name="Shape 86"/>
          <p:cNvPicPr preferRelativeResize="0"/>
          <p:nvPr/>
        </p:nvPicPr>
        <p:blipFill>
          <a:blip r:embed="rId3"/>
          <a:stretch>
            <a:fillRect/>
          </a:stretch>
        </p:blipFill>
        <p:spPr>
          <a:xfrm>
            <a:off x="5247643" y="559287"/>
            <a:ext cx="3506031" cy="4024925"/>
          </a:xfrm>
          <a:prstGeom prst="rect">
            <a:avLst/>
          </a:prstGeom>
          <a:noFill/>
          <a:ln>
            <a:noFill/>
          </a:ln>
        </p:spPr>
      </p:pic>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Legislation</a:t>
            </a:r>
          </a:p>
        </p:txBody>
      </p:sp>
      <p:sp>
        <p:nvSpPr>
          <p:cNvPr id="92" name="Shape 92"/>
          <p:cNvSpPr txBox="1">
            <a:spLocks noGrp="1"/>
          </p:cNvSpPr>
          <p:nvPr>
            <p:ph type="body" idx="1"/>
          </p:nvPr>
        </p:nvSpPr>
        <p:spPr>
          <a:xfrm>
            <a:off x="0" y="890500"/>
            <a:ext cx="8229600" cy="3725699"/>
          </a:xfrm>
          <a:prstGeom prst="rect">
            <a:avLst/>
          </a:prstGeom>
        </p:spPr>
        <p:txBody>
          <a:bodyPr lIns="91425" tIns="91425" rIns="91425" bIns="91425" anchor="t" anchorCtr="0">
            <a:noAutofit/>
          </a:bodyPr>
          <a:lstStyle/>
          <a:p>
            <a:pPr marL="457200" lvl="0" indent="-317500" rtl="0">
              <a:lnSpc>
                <a:spcPct val="115000"/>
              </a:lnSpc>
              <a:buClr>
                <a:schemeClr val="dk2"/>
              </a:buClr>
              <a:buSzPct val="166666"/>
              <a:buFont typeface="Arial"/>
              <a:buChar char="•"/>
            </a:pPr>
            <a:r>
              <a:rPr lang="en" sz="1400">
                <a:latin typeface="Arial"/>
                <a:ea typeface="Arial"/>
                <a:cs typeface="Arial"/>
                <a:sym typeface="Arial"/>
              </a:rPr>
              <a:t>Antiquities Act</a:t>
            </a:r>
          </a:p>
          <a:p>
            <a:pPr marL="914400" lvl="1" indent="-317500" rtl="0">
              <a:lnSpc>
                <a:spcPct val="115000"/>
              </a:lnSpc>
              <a:buClr>
                <a:schemeClr val="dk2"/>
              </a:buClr>
              <a:buSzPct val="100000"/>
              <a:buFont typeface="Courier New"/>
              <a:buChar char="o"/>
            </a:pPr>
            <a:r>
              <a:rPr lang="en" sz="1400">
                <a:latin typeface="Arial"/>
                <a:ea typeface="Arial"/>
                <a:cs typeface="Arial"/>
                <a:sym typeface="Arial"/>
              </a:rPr>
              <a:t>Allowed Roosevelt to protect land without congress</a:t>
            </a:r>
          </a:p>
          <a:p>
            <a:pPr marL="457200" lvl="0" indent="-317500" rtl="0">
              <a:lnSpc>
                <a:spcPct val="115000"/>
              </a:lnSpc>
              <a:buClr>
                <a:schemeClr val="dk2"/>
              </a:buClr>
              <a:buSzPct val="166666"/>
              <a:buFont typeface="Arial"/>
              <a:buChar char="•"/>
            </a:pPr>
            <a:r>
              <a:rPr lang="en" sz="1400">
                <a:latin typeface="Arial"/>
                <a:ea typeface="Arial"/>
                <a:cs typeface="Arial"/>
                <a:sym typeface="Arial"/>
              </a:rPr>
              <a:t>Resource Conservation and Recovery Act</a:t>
            </a:r>
          </a:p>
          <a:p>
            <a:pPr marL="914400" lvl="1" indent="-317500" rtl="0">
              <a:lnSpc>
                <a:spcPct val="115000"/>
              </a:lnSpc>
              <a:buClr>
                <a:schemeClr val="dk2"/>
              </a:buClr>
              <a:buSzPct val="100000"/>
              <a:buFont typeface="Courier New"/>
              <a:buChar char="o"/>
            </a:pPr>
            <a:r>
              <a:rPr lang="en" sz="1400">
                <a:latin typeface="Arial"/>
                <a:ea typeface="Arial"/>
                <a:cs typeface="Arial"/>
                <a:sym typeface="Arial"/>
              </a:rPr>
              <a:t>Disposal of solid waste and hazardous waste</a:t>
            </a:r>
          </a:p>
          <a:p>
            <a:pPr marL="457200" lvl="0" indent="-317500" rtl="0">
              <a:lnSpc>
                <a:spcPct val="115000"/>
              </a:lnSpc>
              <a:buClr>
                <a:schemeClr val="dk2"/>
              </a:buClr>
              <a:buSzPct val="166666"/>
              <a:buFont typeface="Arial"/>
              <a:buChar char="•"/>
            </a:pPr>
            <a:r>
              <a:rPr lang="en" sz="1400">
                <a:latin typeface="Arial"/>
                <a:ea typeface="Arial"/>
                <a:cs typeface="Arial"/>
                <a:sym typeface="Arial"/>
              </a:rPr>
              <a:t>Endangered Species Act</a:t>
            </a:r>
          </a:p>
          <a:p>
            <a:pPr marL="914400" lvl="1" indent="-317500" rtl="0">
              <a:lnSpc>
                <a:spcPct val="115000"/>
              </a:lnSpc>
              <a:buClr>
                <a:schemeClr val="dk2"/>
              </a:buClr>
              <a:buSzPct val="100000"/>
              <a:buFont typeface="Courier New"/>
              <a:buChar char="o"/>
            </a:pPr>
            <a:r>
              <a:rPr lang="en" sz="1400">
                <a:latin typeface="Arial"/>
                <a:ea typeface="Arial"/>
                <a:cs typeface="Arial"/>
                <a:sym typeface="Arial"/>
              </a:rPr>
              <a:t>Protects endangered species and their habitats</a:t>
            </a:r>
          </a:p>
        </p:txBody>
      </p:sp>
      <p:pic>
        <p:nvPicPr>
          <p:cNvPr id="93" name="Shape 93"/>
          <p:cNvPicPr preferRelativeResize="0"/>
          <p:nvPr/>
        </p:nvPicPr>
        <p:blipFill>
          <a:blip r:embed="rId3"/>
          <a:stretch>
            <a:fillRect/>
          </a:stretch>
        </p:blipFill>
        <p:spPr>
          <a:xfrm>
            <a:off x="5233500" y="634874"/>
            <a:ext cx="3910499" cy="2928322"/>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western">
  <a:themeElements>
    <a:clrScheme name="Custom 424">
      <a:dk1>
        <a:srgbClr val="B0271C"/>
      </a:dk1>
      <a:lt1>
        <a:srgbClr val="FFE8BB"/>
      </a:lt1>
      <a:dk2>
        <a:srgbClr val="374252"/>
      </a:dk2>
      <a:lt2>
        <a:srgbClr val="A5BDC0"/>
      </a:lt2>
      <a:accent1>
        <a:srgbClr val="C0974D"/>
      </a:accent1>
      <a:accent2>
        <a:srgbClr val="E49C5F"/>
      </a:accent2>
      <a:accent3>
        <a:srgbClr val="5D7372"/>
      </a:accent3>
      <a:accent4>
        <a:srgbClr val="B92C00"/>
      </a:accent4>
      <a:accent5>
        <a:srgbClr val="804000"/>
      </a:accent5>
      <a:accent6>
        <a:srgbClr val="A49D80"/>
      </a:accent6>
      <a:hlink>
        <a:srgbClr val="B0271C"/>
      </a:hlink>
      <a:folHlink>
        <a:srgbClr val="5B5F6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381</Words>
  <Application>Microsoft Macintosh PowerPoint</Application>
  <PresentationFormat>On-screen Show (16:9)</PresentationFormat>
  <Paragraphs>51</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western</vt:lpstr>
      <vt:lpstr>PowerPoint Presentation</vt:lpstr>
      <vt:lpstr>   Were the Progressives Successful?</vt:lpstr>
      <vt:lpstr>Key Figures</vt:lpstr>
      <vt:lpstr>John Muir</vt:lpstr>
      <vt:lpstr>
 Gifford Pinchot</vt:lpstr>
      <vt:lpstr>PowerPoint Presentation</vt:lpstr>
      <vt:lpstr>William Howard Taft</vt:lpstr>
      <vt:lpstr>Woodrow Wilson</vt:lpstr>
      <vt:lpstr>Legislation</vt:lpstr>
      <vt:lpstr>Conservation Today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Lyle_Foster</cp:lastModifiedBy>
  <cp:revision>1</cp:revision>
  <dcterms:modified xsi:type="dcterms:W3CDTF">2014-03-14T16:31:01Z</dcterms:modified>
</cp:coreProperties>
</file>